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74" r:id="rId4"/>
    <p:sldId id="275" r:id="rId6"/>
    <p:sldId id="257" r:id="rId7"/>
    <p:sldId id="276" r:id="rId8"/>
    <p:sldId id="259" r:id="rId9"/>
    <p:sldId id="277" r:id="rId10"/>
    <p:sldId id="260" r:id="rId11"/>
    <p:sldId id="261" r:id="rId12"/>
    <p:sldId id="278" r:id="rId13"/>
    <p:sldId id="283" r:id="rId14"/>
    <p:sldId id="264" r:id="rId15"/>
    <p:sldId id="284" r:id="rId16"/>
    <p:sldId id="279" r:id="rId17"/>
    <p:sldId id="263" r:id="rId18"/>
    <p:sldId id="267" r:id="rId19"/>
    <p:sldId id="268" r:id="rId20"/>
    <p:sldId id="269" r:id="rId21"/>
    <p:sldId id="270" r:id="rId22"/>
    <p:sldId id="271" r:id="rId23"/>
    <p:sldId id="280" r:id="rId24"/>
    <p:sldId id="272" r:id="rId25"/>
    <p:sldId id="281" r:id="rId26"/>
    <p:sldId id="27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commentAuthors" Target="commentAuthors.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3821"/>
            <a:ext cx="12192001" cy="68618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alphaModFix amt="20000"/>
          </a:blip>
          <a:stretch>
            <a:fillRect t="1000" b="-4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9.xml"/><Relationship Id="rId1" Type="http://schemas.openxmlformats.org/officeDocument/2006/relationships/tags" Target="../tags/tag10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1.xml"/><Relationship Id="rId1" Type="http://schemas.openxmlformats.org/officeDocument/2006/relationships/tags" Target="../tags/tag1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s>
</file>

<file path=ppt/slides/_rels/slide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1" Type="http://schemas.openxmlformats.org/officeDocument/2006/relationships/notesSlide" Target="../notesSlides/notesSlide1.xml"/><Relationship Id="rId30" Type="http://schemas.openxmlformats.org/officeDocument/2006/relationships/slideLayout" Target="../slideLayouts/slideLayout12.xml"/><Relationship Id="rId3" Type="http://schemas.openxmlformats.org/officeDocument/2006/relationships/tags" Target="../tags/tag67.xml"/><Relationship Id="rId29" Type="http://schemas.openxmlformats.org/officeDocument/2006/relationships/tags" Target="../tags/tag93.xml"/><Relationship Id="rId28" Type="http://schemas.openxmlformats.org/officeDocument/2006/relationships/tags" Target="../tags/tag92.xml"/><Relationship Id="rId27" Type="http://schemas.openxmlformats.org/officeDocument/2006/relationships/tags" Target="../tags/tag91.xml"/><Relationship Id="rId26" Type="http://schemas.openxmlformats.org/officeDocument/2006/relationships/tags" Target="../tags/tag90.xml"/><Relationship Id="rId25" Type="http://schemas.openxmlformats.org/officeDocument/2006/relationships/tags" Target="../tags/tag89.xml"/><Relationship Id="rId24" Type="http://schemas.openxmlformats.org/officeDocument/2006/relationships/tags" Target="../tags/tag88.xml"/><Relationship Id="rId23" Type="http://schemas.openxmlformats.org/officeDocument/2006/relationships/tags" Target="../tags/tag87.xml"/><Relationship Id="rId22" Type="http://schemas.openxmlformats.org/officeDocument/2006/relationships/tags" Target="../tags/tag86.xml"/><Relationship Id="rId21" Type="http://schemas.openxmlformats.org/officeDocument/2006/relationships/tags" Target="../tags/tag85.xml"/><Relationship Id="rId20" Type="http://schemas.openxmlformats.org/officeDocument/2006/relationships/tags" Target="../tags/tag84.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398780" y="412115"/>
            <a:ext cx="11113135" cy="2570480"/>
          </a:xfrm>
        </p:spPr>
        <p:txBody>
          <a:bodyPr>
            <a:normAutofit fontScale="90000"/>
          </a:bodyPr>
          <a:p>
            <a:pPr>
              <a:lnSpc>
                <a:spcPct val="150000"/>
              </a:lnSpc>
            </a:pPr>
            <a:r>
              <a:rPr lang="en-US" altLang="zh-CN"/>
              <a:t>Chapter Three</a:t>
            </a:r>
            <a:br>
              <a:rPr lang="en-US" altLang="zh-CN"/>
            </a:br>
            <a:r>
              <a:rPr lang="en-US" altLang="zh-CN"/>
              <a:t>Lesson 5. W</a:t>
            </a:r>
            <a:r>
              <a:rPr lang="en-US" altLang="zh-CN"/>
              <a:t>orld History </a:t>
            </a:r>
            <a:endParaRPr lang="en-US" altLang="zh-CN"/>
          </a:p>
        </p:txBody>
      </p:sp>
      <p:sp>
        <p:nvSpPr>
          <p:cNvPr id="3" name="副标题 2"/>
          <p:cNvSpPr>
            <a:spLocks noGrp="1"/>
          </p:cNvSpPr>
          <p:nvPr>
            <p:ph type="subTitle" idx="1"/>
            <p:custDataLst>
              <p:tags r:id="rId2"/>
            </p:custDataLst>
          </p:nvPr>
        </p:nvSpPr>
        <p:spPr/>
        <p:txBody>
          <a:bodyPr>
            <a:normAutofit/>
          </a:bodyPr>
          <a:p>
            <a:r>
              <a:rPr lang="en-US" altLang="zh-CN">
                <a:sym typeface="+mn-ea"/>
              </a:rPr>
              <a:t>An Integrated Course Book for Postgraduate Students </a:t>
            </a:r>
            <a:endParaRPr lang="en-US" altLang="zh-CN">
              <a:sym typeface="+mn-ea"/>
            </a:endParaRPr>
          </a:p>
          <a:p>
            <a:r>
              <a:rPr lang="en-US" altLang="zh-CN">
                <a:sym typeface="+mn-ea"/>
              </a:rPr>
              <a:t>(2nd Ed.) (1)</a:t>
            </a:r>
            <a:endParaRPr lang="zh-CN" altLang="en-US"/>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
        <p:nvSpPr>
          <p:cNvPr id="4" name="日期占位符 3"/>
          <p:cNvSpPr>
            <a:spLocks noGrp="1"/>
          </p:cNvSpPr>
          <p:nvPr>
            <p:ph type="dt" sz="half" idx="10"/>
          </p:nvPr>
        </p:nvSpPr>
        <p:spPr>
          <a:xfrm>
            <a:off x="9282290" y="6314400"/>
            <a:ext cx="2700000" cy="316800"/>
          </a:xfrm>
        </p:spPr>
        <p:txBody>
          <a:bodyPr>
            <a:noAutofit/>
          </a:bodyPr>
          <a:p>
            <a:fld id="{760FBDFE-C587-4B4C-A407-44438C67B59E}" type="datetime1">
              <a:rPr lang="zh-CN" altLang="en-US" sz="2400" smtClean="0"/>
            </a:fld>
            <a:endParaRPr lang="zh-CN" altLang="en-US" sz="2400" smtClean="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04</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While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374085" y="214065"/>
            <a:ext cx="10969200" cy="705600"/>
          </a:xfrm>
        </p:spPr>
        <p:txBody>
          <a:bodyPr/>
          <a:p>
            <a:r>
              <a:rPr lang="en-US" altLang="zh-CN"/>
              <a:t>While Reading</a:t>
            </a:r>
            <a:endParaRPr lang="en-US" altLang="zh-CN"/>
          </a:p>
        </p:txBody>
      </p:sp>
      <p:sp>
        <p:nvSpPr>
          <p:cNvPr id="3" name="内容占位符 2"/>
          <p:cNvSpPr>
            <a:spLocks noGrp="1"/>
          </p:cNvSpPr>
          <p:nvPr>
            <p:ph idx="1"/>
            <p:custDataLst>
              <p:tags r:id="rId2"/>
            </p:custDataLst>
          </p:nvPr>
        </p:nvSpPr>
        <p:spPr>
          <a:xfrm>
            <a:off x="251460" y="837565"/>
            <a:ext cx="11768455" cy="5719445"/>
          </a:xfrm>
        </p:spPr>
        <p:txBody>
          <a:bodyPr>
            <a:noAutofit/>
          </a:bodyPr>
          <a:p>
            <a:pPr marL="0" indent="0">
              <a:buNone/>
            </a:pPr>
            <a:r>
              <a:rPr lang="en-US" altLang="zh-CN" sz="3600">
                <a:solidFill>
                  <a:schemeClr val="tx1"/>
                </a:solidFill>
                <a:latin typeface="Times New Roman" panose="02020603050405020304" charset="0"/>
                <a:cs typeface="Times New Roman" panose="02020603050405020304" charset="0"/>
                <a:sym typeface="+mn-ea"/>
              </a:rPr>
              <a:t>Structure:</a:t>
            </a:r>
            <a:endParaRPr lang="en-US" altLang="zh-CN" sz="3600">
              <a:solidFill>
                <a:schemeClr val="tx1"/>
              </a:solidFill>
              <a:latin typeface="Times New Roman" panose="02020603050405020304" charset="0"/>
              <a:cs typeface="Times New Roman" panose="02020603050405020304" charset="0"/>
              <a:sym typeface="+mn-ea"/>
            </a:endParaRPr>
          </a:p>
          <a:p>
            <a:pPr marL="0" indent="0">
              <a:buNone/>
            </a:pPr>
            <a:r>
              <a:rPr lang="en-US" altLang="zh-CN" sz="2800" b="1">
                <a:solidFill>
                  <a:schemeClr val="tx1"/>
                </a:solidFill>
                <a:latin typeface="Times New Roman" panose="02020603050405020304" charset="0"/>
                <a:cs typeface="Times New Roman" panose="02020603050405020304" charset="0"/>
              </a:rPr>
              <a:t>Introduction to History </a:t>
            </a:r>
            <a:r>
              <a:rPr lang="en-US" altLang="zh-CN" sz="2800">
                <a:solidFill>
                  <a:schemeClr val="tx1"/>
                </a:solidFill>
                <a:latin typeface="Times New Roman" panose="02020603050405020304" charset="0"/>
                <a:cs typeface="Times New Roman" panose="02020603050405020304" charset="0"/>
              </a:rPr>
              <a:t>(para. 1-4): Definition, divisions, challenges of periodization.</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Methodology</a:t>
            </a:r>
            <a:r>
              <a:rPr lang="en-US" altLang="zh-CN" sz="2800">
                <a:solidFill>
                  <a:schemeClr val="tx1"/>
                </a:solidFill>
                <a:latin typeface="Times New Roman" panose="02020603050405020304" charset="0"/>
                <a:cs typeface="Times New Roman" panose="02020603050405020304" charset="0"/>
              </a:rPr>
              <a:t> (para. 5-9): Source types, research steps, challenges.</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Interpretation</a:t>
            </a:r>
            <a:r>
              <a:rPr lang="en-US" altLang="zh-CN" sz="2800">
                <a:solidFill>
                  <a:schemeClr val="tx1"/>
                </a:solidFill>
                <a:latin typeface="Times New Roman" panose="02020603050405020304" charset="0"/>
                <a:cs typeface="Times New Roman" panose="02020603050405020304" charset="0"/>
                <a:sym typeface="+mn-ea"/>
              </a:rPr>
              <a:t> (para. 10-12)</a:t>
            </a:r>
            <a:r>
              <a:rPr lang="en-US" altLang="zh-CN" sz="2800">
                <a:solidFill>
                  <a:schemeClr val="tx1"/>
                </a:solidFill>
                <a:latin typeface="Times New Roman" panose="02020603050405020304" charset="0"/>
                <a:cs typeface="Times New Roman" panose="02020603050405020304" charset="0"/>
              </a:rPr>
              <a:t>: Bias, interdisciplinary approaches.</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Historiography</a:t>
            </a:r>
            <a:r>
              <a:rPr lang="en-US" altLang="zh-CN" sz="2800">
                <a:solidFill>
                  <a:schemeClr val="tx1"/>
                </a:solidFill>
                <a:latin typeface="Times New Roman" panose="02020603050405020304" charset="0"/>
                <a:cs typeface="Times New Roman" panose="02020603050405020304" charset="0"/>
              </a:rPr>
              <a:t> (para. 13): Narrative techniques.</a:t>
            </a:r>
            <a:endParaRPr lang="en-US" altLang="zh-CN" sz="2800">
              <a:solidFill>
                <a:schemeClr val="tx1"/>
              </a:solidFill>
              <a:latin typeface="Times New Roman" panose="02020603050405020304" charset="0"/>
              <a:cs typeface="Times New Roman" panose="02020603050405020304" charset="0"/>
            </a:endParaRPr>
          </a:p>
          <a:p>
            <a:pPr marL="0" indent="0">
              <a:buNone/>
            </a:pPr>
            <a:r>
              <a:rPr lang="en-US" altLang="zh-CN" sz="2800" b="1">
                <a:solidFill>
                  <a:schemeClr val="tx1"/>
                </a:solidFill>
                <a:latin typeface="Times New Roman" panose="02020603050405020304" charset="0"/>
                <a:cs typeface="Times New Roman" panose="02020603050405020304" charset="0"/>
              </a:rPr>
              <a:t>Global Evolution</a:t>
            </a:r>
            <a:r>
              <a:rPr lang="en-US" altLang="zh-CN" sz="2800">
                <a:solidFill>
                  <a:schemeClr val="tx1"/>
                </a:solidFill>
                <a:latin typeface="Times New Roman" panose="02020603050405020304" charset="0"/>
                <a:cs typeface="Times New Roman" panose="02020603050405020304" charset="0"/>
              </a:rPr>
              <a:t> (para. 14-22): Historical Writing Across Civilizations.</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608330" y="567690"/>
            <a:ext cx="10968990" cy="5681980"/>
          </a:xfrm>
        </p:spPr>
        <p:txBody>
          <a:bodyPr>
            <a:noAutofit/>
          </a:bodyPr>
          <a:p>
            <a:pPr>
              <a:lnSpc>
                <a:spcPct val="150000"/>
              </a:lnSpc>
            </a:pPr>
            <a:r>
              <a:rPr lang="en-US" altLang="zh-CN" sz="3600">
                <a:solidFill>
                  <a:schemeClr val="tx1"/>
                </a:solidFill>
                <a:latin typeface="Times New Roman" panose="02020603050405020304" charset="0"/>
                <a:cs typeface="Times New Roman" panose="02020603050405020304" charset="0"/>
                <a:sym typeface="+mn-ea"/>
              </a:rPr>
              <a:t>Key Phrases</a:t>
            </a:r>
            <a:endParaRPr lang="en-US" altLang="zh-CN" sz="36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1. the Age of Reason (para. 2)</a:t>
            </a:r>
            <a:r>
              <a:rPr lang="zh-CN" altLang="en-US" sz="2400">
                <a:solidFill>
                  <a:schemeClr val="tx1"/>
                </a:solidFill>
                <a:latin typeface="Times New Roman" panose="02020603050405020304" charset="0"/>
                <a:cs typeface="Times New Roman" panose="02020603050405020304" charset="0"/>
              </a:rPr>
              <a:t>：理性时代（又称启蒙时代）。指在</a:t>
            </a:r>
            <a:r>
              <a:rPr lang="en-US" altLang="zh-CN" sz="2400">
                <a:solidFill>
                  <a:schemeClr val="tx1"/>
                </a:solidFill>
                <a:latin typeface="Times New Roman" panose="02020603050405020304" charset="0"/>
                <a:cs typeface="Times New Roman" panose="02020603050405020304" charset="0"/>
              </a:rPr>
              <a:t> 17 </a:t>
            </a:r>
            <a:r>
              <a:rPr lang="zh-CN" altLang="en-US" sz="2400">
                <a:solidFill>
                  <a:schemeClr val="tx1"/>
                </a:solidFill>
                <a:latin typeface="Times New Roman" panose="02020603050405020304" charset="0"/>
                <a:cs typeface="Times New Roman" panose="02020603050405020304" charset="0"/>
              </a:rPr>
              <a:t>世纪及</a:t>
            </a:r>
            <a:r>
              <a:rPr lang="en-US" altLang="zh-CN" sz="2400">
                <a:solidFill>
                  <a:schemeClr val="tx1"/>
                </a:solidFill>
                <a:latin typeface="Times New Roman" panose="02020603050405020304" charset="0"/>
                <a:cs typeface="Times New Roman" panose="02020603050405020304" charset="0"/>
              </a:rPr>
              <a:t> 18 </a:t>
            </a:r>
            <a:r>
              <a:rPr lang="zh-CN" altLang="en-US" sz="2400">
                <a:solidFill>
                  <a:schemeClr val="tx1"/>
                </a:solidFill>
                <a:latin typeface="Times New Roman" panose="02020603050405020304" charset="0"/>
                <a:cs typeface="Times New Roman" panose="02020603050405020304" charset="0"/>
              </a:rPr>
              <a:t>世纪欧洲地区发生的一场知识及文化运动，该运动相信理性发展知识可以解决人类实存的基本问题。人类历史从此展开在思潮、知识及媒体上的</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启蒙</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，开启现代化和现代性的发展历程。</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rPr>
              <a:t>2. Herodotus (para. 15)</a:t>
            </a:r>
            <a:r>
              <a:rPr lang="zh-CN" altLang="en-US" sz="2400">
                <a:solidFill>
                  <a:schemeClr val="tx1"/>
                </a:solidFill>
                <a:latin typeface="Times New Roman" panose="02020603050405020304" charset="0"/>
                <a:cs typeface="Times New Roman" panose="02020603050405020304" charset="0"/>
              </a:rPr>
              <a:t>：希罗多德。公元前</a:t>
            </a:r>
            <a:r>
              <a:rPr lang="en-US" altLang="zh-CN" sz="2400">
                <a:solidFill>
                  <a:schemeClr val="tx1"/>
                </a:solidFill>
                <a:latin typeface="Times New Roman" panose="02020603050405020304" charset="0"/>
                <a:cs typeface="Times New Roman" panose="02020603050405020304" charset="0"/>
              </a:rPr>
              <a:t> 5 </a:t>
            </a:r>
            <a:r>
              <a:rPr lang="zh-CN" altLang="en-US" sz="2400">
                <a:solidFill>
                  <a:schemeClr val="tx1"/>
                </a:solidFill>
                <a:latin typeface="Times New Roman" panose="02020603050405020304" charset="0"/>
                <a:cs typeface="Times New Roman" panose="02020603050405020304" charset="0"/>
              </a:rPr>
              <a:t>世纪（约前</a:t>
            </a:r>
            <a:r>
              <a:rPr lang="en-US" altLang="zh-CN" sz="2400">
                <a:solidFill>
                  <a:schemeClr val="tx1"/>
                </a:solidFill>
                <a:latin typeface="Times New Roman" panose="02020603050405020304" charset="0"/>
                <a:cs typeface="Times New Roman" panose="02020603050405020304" charset="0"/>
              </a:rPr>
              <a:t> 480 </a:t>
            </a:r>
            <a:r>
              <a:rPr lang="zh-CN" altLang="en-US" sz="2400">
                <a:solidFill>
                  <a:schemeClr val="tx1"/>
                </a:solidFill>
                <a:latin typeface="Times New Roman" panose="02020603050405020304" charset="0"/>
                <a:cs typeface="Times New Roman" panose="02020603050405020304" charset="0"/>
              </a:rPr>
              <a:t>年</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前</a:t>
            </a:r>
            <a:r>
              <a:rPr lang="en-US" altLang="zh-CN" sz="2400">
                <a:solidFill>
                  <a:schemeClr val="tx1"/>
                </a:solidFill>
                <a:latin typeface="Times New Roman" panose="02020603050405020304" charset="0"/>
                <a:cs typeface="Times New Roman" panose="02020603050405020304" charset="0"/>
              </a:rPr>
              <a:t> 425 </a:t>
            </a:r>
            <a:r>
              <a:rPr lang="zh-CN" altLang="en-US" sz="2400">
                <a:solidFill>
                  <a:schemeClr val="tx1"/>
                </a:solidFill>
                <a:latin typeface="Times New Roman" panose="02020603050405020304" charset="0"/>
                <a:cs typeface="Times New Roman" panose="02020603050405020304" charset="0"/>
              </a:rPr>
              <a:t>年）的古希腊作家、历史学家。他把旅行中的所闻所见以及第一波斯帝国的历史记录下来，著成《历史》一书，成为西方文学史上第一部完整流传下来的散文作品，希罗多德也因此被尊称为</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历史之父</a:t>
            </a:r>
            <a:r>
              <a:rPr lang="en-US" altLang="zh-CN" sz="2400">
                <a:solidFill>
                  <a:schemeClr val="tx1"/>
                </a:solidFill>
                <a:latin typeface="Times New Roman" panose="02020603050405020304" charset="0"/>
                <a:cs typeface="Times New Roman" panose="02020603050405020304" charset="0"/>
              </a:rPr>
              <a:t>”</a:t>
            </a:r>
            <a:r>
              <a:rPr lang="zh-CN" altLang="en-US" sz="2400">
                <a:solidFill>
                  <a:schemeClr val="tx1"/>
                </a:solidFill>
                <a:latin typeface="Times New Roman" panose="02020603050405020304" charset="0"/>
                <a:cs typeface="Times New Roman" panose="02020603050405020304" charset="0"/>
              </a:rPr>
              <a:t>。</a:t>
            </a:r>
            <a:endParaRPr lang="zh-CN" altLang="en-US" sz="2400">
              <a:solidFill>
                <a:schemeClr val="tx1"/>
              </a:solidFill>
              <a:latin typeface="Times New Roman" panose="02020603050405020304" charset="0"/>
              <a:cs typeface="Times New Roman" panose="02020603050405020304" charset="0"/>
            </a:endParaRPr>
          </a:p>
          <a:p>
            <a:endParaRPr lang="zh-CN" altLang="en-US"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79375" y="384175"/>
            <a:ext cx="11289030" cy="6026785"/>
          </a:xfrm>
        </p:spPr>
        <p:txBody>
          <a:bodyPr>
            <a:noAutofit/>
          </a:bodyPr>
          <a:p>
            <a:pPr>
              <a:lnSpc>
                <a:spcPct val="150000"/>
              </a:lnSpc>
            </a:pPr>
            <a:r>
              <a:rPr lang="en-US" altLang="zh-CN" sz="2400">
                <a:solidFill>
                  <a:schemeClr val="tx1"/>
                </a:solidFill>
                <a:latin typeface="Times New Roman" panose="02020603050405020304" charset="0"/>
                <a:cs typeface="Times New Roman" panose="02020603050405020304" charset="0"/>
                <a:sym typeface="+mn-ea"/>
              </a:rPr>
              <a:t>3. Thucydides (para. 15)</a:t>
            </a:r>
            <a:r>
              <a:rPr lang="zh-CN" altLang="en-US" sz="2400">
                <a:solidFill>
                  <a:schemeClr val="tx1"/>
                </a:solidFill>
                <a:latin typeface="Times New Roman" panose="02020603050405020304" charset="0"/>
                <a:cs typeface="Times New Roman" panose="02020603050405020304" charset="0"/>
                <a:sym typeface="+mn-ea"/>
              </a:rPr>
              <a:t>：修昔底德（约公元前</a:t>
            </a:r>
            <a:r>
              <a:rPr lang="en-US" altLang="zh-CN" sz="2400">
                <a:solidFill>
                  <a:schemeClr val="tx1"/>
                </a:solidFill>
                <a:latin typeface="Times New Roman" panose="02020603050405020304" charset="0"/>
                <a:cs typeface="Times New Roman" panose="02020603050405020304" charset="0"/>
                <a:sym typeface="+mn-ea"/>
              </a:rPr>
              <a:t> 460 </a:t>
            </a:r>
            <a:r>
              <a:rPr lang="zh-CN" altLang="en-US" sz="2400">
                <a:solidFill>
                  <a:schemeClr val="tx1"/>
                </a:solidFill>
                <a:latin typeface="Times New Roman" panose="02020603050405020304" charset="0"/>
                <a:cs typeface="Times New Roman" panose="02020603050405020304" charset="0"/>
                <a:sym typeface="+mn-ea"/>
              </a:rPr>
              <a:t>年</a:t>
            </a:r>
            <a:r>
              <a:rPr lang="en-US" altLang="zh-CN" sz="2400">
                <a:solidFill>
                  <a:schemeClr val="tx1"/>
                </a:solidFill>
                <a:latin typeface="Times New Roman" panose="02020603050405020304" charset="0"/>
                <a:cs typeface="Times New Roman" panose="02020603050405020304" charset="0"/>
                <a:sym typeface="+mn-ea"/>
              </a:rPr>
              <a:t>—</a:t>
            </a:r>
            <a:r>
              <a:rPr lang="zh-CN" altLang="en-US" sz="2400">
                <a:solidFill>
                  <a:schemeClr val="tx1"/>
                </a:solidFill>
                <a:latin typeface="Times New Roman" panose="02020603050405020304" charset="0"/>
                <a:cs typeface="Times New Roman" panose="02020603050405020304" charset="0"/>
                <a:sym typeface="+mn-ea"/>
              </a:rPr>
              <a:t>公元前</a:t>
            </a:r>
            <a:r>
              <a:rPr lang="en-US" altLang="zh-CN" sz="2400">
                <a:solidFill>
                  <a:schemeClr val="tx1"/>
                </a:solidFill>
                <a:latin typeface="Times New Roman" panose="02020603050405020304" charset="0"/>
                <a:cs typeface="Times New Roman" panose="02020603050405020304" charset="0"/>
                <a:sym typeface="+mn-ea"/>
              </a:rPr>
              <a:t> 400/396 </a:t>
            </a:r>
            <a:r>
              <a:rPr lang="zh-CN" altLang="en-US" sz="2400">
                <a:solidFill>
                  <a:schemeClr val="tx1"/>
                </a:solidFill>
                <a:latin typeface="Times New Roman" panose="02020603050405020304" charset="0"/>
                <a:cs typeface="Times New Roman" panose="02020603050405020304" charset="0"/>
                <a:sym typeface="+mn-ea"/>
              </a:rPr>
              <a:t>年）。雅典人，古希腊历史学家、文学家、雅典十将军之一，以其所著《伯罗奔尼撒战争史》（</a:t>
            </a:r>
            <a:r>
              <a:rPr lang="en-US" altLang="zh-CN" sz="2400">
                <a:solidFill>
                  <a:schemeClr val="tx1"/>
                </a:solidFill>
                <a:latin typeface="Times New Roman" panose="02020603050405020304" charset="0"/>
                <a:cs typeface="Times New Roman" panose="02020603050405020304" charset="0"/>
                <a:sym typeface="+mn-ea"/>
              </a:rPr>
              <a:t>History of the Peloponnesian War</a:t>
            </a:r>
            <a:r>
              <a:rPr lang="zh-CN" altLang="en-US" sz="2400">
                <a:solidFill>
                  <a:schemeClr val="tx1"/>
                </a:solidFill>
                <a:latin typeface="Times New Roman" panose="02020603050405020304" charset="0"/>
                <a:cs typeface="Times New Roman" panose="02020603050405020304" charset="0"/>
                <a:sym typeface="+mn-ea"/>
              </a:rPr>
              <a:t>）而在西方史学史上占有重要地位，被称为</a:t>
            </a:r>
            <a:r>
              <a:rPr lang="en-US" altLang="zh-CN" sz="2400">
                <a:solidFill>
                  <a:schemeClr val="tx1"/>
                </a:solidFill>
                <a:latin typeface="Times New Roman" panose="02020603050405020304" charset="0"/>
                <a:cs typeface="Times New Roman" panose="02020603050405020304" charset="0"/>
                <a:sym typeface="+mn-ea"/>
              </a:rPr>
              <a:t>“</a:t>
            </a:r>
            <a:r>
              <a:rPr lang="zh-CN" altLang="en-US" sz="2400">
                <a:solidFill>
                  <a:schemeClr val="tx1"/>
                </a:solidFill>
                <a:latin typeface="Times New Roman" panose="02020603050405020304" charset="0"/>
                <a:cs typeface="Times New Roman" panose="02020603050405020304" charset="0"/>
                <a:sym typeface="+mn-ea"/>
              </a:rPr>
              <a:t>历史科学</a:t>
            </a:r>
            <a:r>
              <a:rPr lang="en-US" altLang="zh-CN" sz="2400">
                <a:solidFill>
                  <a:schemeClr val="tx1"/>
                </a:solidFill>
                <a:latin typeface="Times New Roman" panose="02020603050405020304" charset="0"/>
                <a:cs typeface="Times New Roman" panose="02020603050405020304" charset="0"/>
                <a:sym typeface="+mn-ea"/>
              </a:rPr>
              <a:t>”</a:t>
            </a:r>
            <a:r>
              <a:rPr lang="zh-CN" altLang="en-US" sz="2400">
                <a:solidFill>
                  <a:schemeClr val="tx1"/>
                </a:solidFill>
                <a:latin typeface="Times New Roman" panose="02020603050405020304" charset="0"/>
                <a:cs typeface="Times New Roman" panose="02020603050405020304" charset="0"/>
                <a:sym typeface="+mn-ea"/>
              </a:rPr>
              <a:t>之父。</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sym typeface="+mn-ea"/>
              </a:rPr>
              <a:t>4. Bede Venerabilis (para. 18)</a:t>
            </a:r>
            <a:r>
              <a:rPr lang="zh-CN" altLang="en-US" sz="2400">
                <a:solidFill>
                  <a:schemeClr val="tx1"/>
                </a:solidFill>
                <a:latin typeface="Times New Roman" panose="02020603050405020304" charset="0"/>
                <a:cs typeface="Times New Roman" panose="02020603050405020304" charset="0"/>
                <a:sym typeface="+mn-ea"/>
              </a:rPr>
              <a:t>：比德（约</a:t>
            </a:r>
            <a:r>
              <a:rPr lang="en-US" altLang="zh-CN" sz="2400">
                <a:solidFill>
                  <a:schemeClr val="tx1"/>
                </a:solidFill>
                <a:latin typeface="Times New Roman" panose="02020603050405020304" charset="0"/>
                <a:cs typeface="Times New Roman" panose="02020603050405020304" charset="0"/>
                <a:sym typeface="+mn-ea"/>
              </a:rPr>
              <a:t> 673—735</a:t>
            </a:r>
            <a:r>
              <a:rPr lang="zh-CN" altLang="en-US" sz="2400">
                <a:solidFill>
                  <a:schemeClr val="tx1"/>
                </a:solidFill>
                <a:latin typeface="Times New Roman" panose="02020603050405020304" charset="0"/>
                <a:cs typeface="Times New Roman" panose="02020603050405020304" charset="0"/>
                <a:sym typeface="+mn-ea"/>
              </a:rPr>
              <a:t>）。最早出现在英国历史上的卓越学者、历史家。《英吉利教会史》（</a:t>
            </a:r>
            <a:r>
              <a:rPr lang="en-US" altLang="zh-CN" sz="2400">
                <a:solidFill>
                  <a:schemeClr val="tx1"/>
                </a:solidFill>
                <a:latin typeface="Times New Roman" panose="02020603050405020304" charset="0"/>
                <a:cs typeface="Times New Roman" panose="02020603050405020304" charset="0"/>
                <a:sym typeface="+mn-ea"/>
              </a:rPr>
              <a:t>Ecclesiastical History of the English Nation</a:t>
            </a:r>
            <a:r>
              <a:rPr lang="zh-CN" altLang="en-US" sz="2400">
                <a:solidFill>
                  <a:schemeClr val="tx1"/>
                </a:solidFill>
                <a:latin typeface="Times New Roman" panose="02020603050405020304" charset="0"/>
                <a:cs typeface="Times New Roman" panose="02020603050405020304" charset="0"/>
                <a:sym typeface="+mn-ea"/>
              </a:rPr>
              <a:t>）是比德最重要的成果。</a:t>
            </a:r>
            <a:endParaRPr lang="zh-CN" altLang="en-US" sz="2400">
              <a:solidFill>
                <a:schemeClr val="tx1"/>
              </a:solidFill>
              <a:latin typeface="Times New Roman" panose="02020603050405020304" charset="0"/>
              <a:cs typeface="Times New Roman" panose="02020603050405020304" charset="0"/>
            </a:endParaRPr>
          </a:p>
          <a:p>
            <a:pPr>
              <a:lnSpc>
                <a:spcPct val="150000"/>
              </a:lnSpc>
            </a:pPr>
            <a:r>
              <a:rPr lang="en-US" altLang="zh-CN" sz="2400">
                <a:solidFill>
                  <a:schemeClr val="tx1"/>
                </a:solidFill>
                <a:latin typeface="Times New Roman" panose="02020603050405020304" charset="0"/>
                <a:cs typeface="Times New Roman" panose="02020603050405020304" charset="0"/>
                <a:sym typeface="+mn-ea"/>
              </a:rPr>
              <a:t>5. Leopold von Ranke (para. 21)</a:t>
            </a:r>
            <a:r>
              <a:rPr lang="zh-CN" altLang="en-US" sz="2400">
                <a:solidFill>
                  <a:schemeClr val="tx1"/>
                </a:solidFill>
                <a:latin typeface="Times New Roman" panose="02020603050405020304" charset="0"/>
                <a:cs typeface="Times New Roman" panose="02020603050405020304" charset="0"/>
                <a:sym typeface="+mn-ea"/>
              </a:rPr>
              <a:t>：利奥波德</a:t>
            </a:r>
            <a:r>
              <a:rPr lang="en-US" altLang="zh-CN" sz="2400">
                <a:solidFill>
                  <a:schemeClr val="tx1"/>
                </a:solidFill>
                <a:latin typeface="Times New Roman" panose="02020603050405020304" charset="0"/>
                <a:cs typeface="Times New Roman" panose="02020603050405020304" charset="0"/>
                <a:sym typeface="+mn-ea"/>
              </a:rPr>
              <a:t>·</a:t>
            </a:r>
            <a:r>
              <a:rPr lang="zh-CN" altLang="en-US" sz="2400">
                <a:solidFill>
                  <a:schemeClr val="tx1"/>
                </a:solidFill>
                <a:latin typeface="Times New Roman" panose="02020603050405020304" charset="0"/>
                <a:cs typeface="Times New Roman" panose="02020603050405020304" charset="0"/>
                <a:sym typeface="+mn-ea"/>
              </a:rPr>
              <a:t>冯</a:t>
            </a:r>
            <a:r>
              <a:rPr lang="en-US" altLang="zh-CN" sz="2400">
                <a:solidFill>
                  <a:schemeClr val="tx1"/>
                </a:solidFill>
                <a:latin typeface="Times New Roman" panose="02020603050405020304" charset="0"/>
                <a:cs typeface="Times New Roman" panose="02020603050405020304" charset="0"/>
                <a:sym typeface="+mn-ea"/>
              </a:rPr>
              <a:t>·</a:t>
            </a:r>
            <a:r>
              <a:rPr lang="zh-CN" altLang="en-US" sz="2400">
                <a:solidFill>
                  <a:schemeClr val="tx1"/>
                </a:solidFill>
                <a:latin typeface="Times New Roman" panose="02020603050405020304" charset="0"/>
                <a:cs typeface="Times New Roman" panose="02020603050405020304" charset="0"/>
                <a:sym typeface="+mn-ea"/>
              </a:rPr>
              <a:t>兰克（</a:t>
            </a:r>
            <a:r>
              <a:rPr lang="en-US" altLang="zh-CN" sz="2400">
                <a:solidFill>
                  <a:schemeClr val="tx1"/>
                </a:solidFill>
                <a:latin typeface="Times New Roman" panose="02020603050405020304" charset="0"/>
                <a:cs typeface="Times New Roman" panose="02020603050405020304" charset="0"/>
                <a:sym typeface="+mn-ea"/>
              </a:rPr>
              <a:t>1795—1886</a:t>
            </a:r>
            <a:r>
              <a:rPr lang="zh-CN" altLang="en-US" sz="2400">
                <a:solidFill>
                  <a:schemeClr val="tx1"/>
                </a:solidFill>
                <a:latin typeface="Times New Roman" panose="02020603050405020304" charset="0"/>
                <a:cs typeface="Times New Roman" panose="02020603050405020304" charset="0"/>
                <a:sym typeface="+mn-ea"/>
              </a:rPr>
              <a:t>）。著名历史学者。被称为十九世纪德国和西方最著名的历史学家。他是用科学态度和科学方法研究历史的兰克学派的创始人，近代客观主义历史学派之父。</a:t>
            </a:r>
            <a:endParaRPr lang="zh-CN" altLang="en-US" sz="2400">
              <a:solidFill>
                <a:schemeClr val="tx1"/>
              </a:solidFill>
              <a:latin typeface="Times New Roman" panose="02020603050405020304" charset="0"/>
              <a:cs typeface="Times New Roman" panose="02020603050405020304" charset="0"/>
              <a:sym typeface="+mn-ea"/>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05</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After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After Reading</a:t>
            </a:r>
            <a:endParaRPr lang="en-US" altLang="zh-CN"/>
          </a:p>
        </p:txBody>
      </p:sp>
      <p:sp>
        <p:nvSpPr>
          <p:cNvPr id="3" name="内容占位符 2"/>
          <p:cNvSpPr>
            <a:spLocks noGrp="1"/>
          </p:cNvSpPr>
          <p:nvPr>
            <p:ph idx="1"/>
            <p:custDataLst>
              <p:tags r:id="rId2"/>
            </p:custDataLst>
          </p:nvPr>
        </p:nvSpPr>
        <p:spPr/>
        <p:txBody>
          <a:bodyPr>
            <a:noAutofit/>
          </a:bodyPr>
          <a:p>
            <a:r>
              <a:rPr lang="en-US" altLang="zh-CN" sz="3200">
                <a:solidFill>
                  <a:schemeClr val="tx1"/>
                </a:solidFill>
                <a:latin typeface="Times New Roman" panose="02020603050405020304" charset="0"/>
                <a:cs typeface="Times New Roman" panose="02020603050405020304" charset="0"/>
              </a:rPr>
              <a:t>Reading comprehension: Answer the following questions. </a:t>
            </a:r>
            <a:endParaRPr lang="en-US" altLang="zh-CN" sz="32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1. On what basis is history usually split into diff erent divisions? </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2. What periods do European societies have according to the text?</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3. What do BC and AD mean according to the text?</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4. What are the two main types of sources historians use in their research and what are the differences between them?</a:t>
            </a:r>
            <a:endParaRPr lang="en-US" altLang="zh-CN" sz="2000">
              <a:solidFill>
                <a:schemeClr val="tx1"/>
              </a:solidFill>
              <a:latin typeface="Times New Roman" panose="02020603050405020304" charset="0"/>
              <a:cs typeface="Times New Roman" panose="02020603050405020304" charset="0"/>
            </a:endParaRPr>
          </a:p>
          <a:p>
            <a:r>
              <a:rPr lang="en-US" altLang="zh-CN" sz="2000">
                <a:solidFill>
                  <a:schemeClr val="tx1"/>
                </a:solidFill>
                <a:latin typeface="Times New Roman" panose="02020603050405020304" charset="0"/>
                <a:cs typeface="Times New Roman" panose="02020603050405020304" charset="0"/>
              </a:rPr>
              <a:t>5. What is the contribution of Ranke to the development of history?</a:t>
            </a:r>
            <a:endParaRPr lang="en-US" altLang="zh-CN" sz="2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r>
              <a:rPr lang="en-US" altLang="zh-CN">
                <a:sym typeface="+mn-ea"/>
              </a:rPr>
              <a:t>1. On what basis is history usually split into different divisions?</a:t>
            </a:r>
            <a:endParaRPr lang="zh-CN" altLang="en-US"/>
          </a:p>
        </p:txBody>
      </p:sp>
      <p:sp>
        <p:nvSpPr>
          <p:cNvPr id="3" name="内容占位符 2"/>
          <p:cNvSpPr>
            <a:spLocks noGrp="1"/>
          </p:cNvSpPr>
          <p:nvPr>
            <p:ph idx="1"/>
            <p:custDataLst>
              <p:tags r:id="rId2"/>
            </p:custDataLst>
          </p:nvPr>
        </p:nvSpPr>
        <p:spPr>
          <a:xfrm>
            <a:off x="497840" y="1835150"/>
            <a:ext cx="10968990" cy="3897630"/>
          </a:xfrm>
        </p:spPr>
        <p:txBody>
          <a:bodyPr/>
          <a:p>
            <a:r>
              <a:rPr lang="en-US" altLang="zh-CN" sz="3200">
                <a:solidFill>
                  <a:schemeClr val="tx1"/>
                </a:solidFill>
                <a:latin typeface="Times New Roman" panose="02020603050405020304" charset="0"/>
                <a:cs typeface="Times New Roman" panose="02020603050405020304" charset="0"/>
              </a:rPr>
              <a:t>1. The field of history is so vast that historians have traditionally split it into divisions. The three main divisions of history are based on period, nation, and topic.</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226060" y="275590"/>
            <a:ext cx="11351260" cy="1666240"/>
          </a:xfrm>
        </p:spPr>
        <p:txBody>
          <a:bodyPr>
            <a:normAutofit/>
          </a:bodyPr>
          <a:p>
            <a:r>
              <a:rPr lang="en-US" altLang="zh-CN">
                <a:sym typeface="+mn-ea"/>
              </a:rPr>
              <a:t>2. What periods do European societies have according to the text?</a:t>
            </a:r>
            <a:endParaRPr lang="zh-CN" altLang="en-US"/>
          </a:p>
        </p:txBody>
      </p:sp>
      <p:sp>
        <p:nvSpPr>
          <p:cNvPr id="3" name="内容占位符 2"/>
          <p:cNvSpPr>
            <a:spLocks noGrp="1"/>
          </p:cNvSpPr>
          <p:nvPr>
            <p:ph idx="1"/>
            <p:custDataLst>
              <p:tags r:id="rId2"/>
            </p:custDataLst>
          </p:nvPr>
        </p:nvSpPr>
        <p:spPr>
          <a:xfrm>
            <a:off x="417195" y="2155190"/>
            <a:ext cx="10968990" cy="3035300"/>
          </a:xfrm>
        </p:spPr>
        <p:txBody>
          <a:bodyPr>
            <a:noAutofit/>
          </a:bodyPr>
          <a:p>
            <a:r>
              <a:rPr lang="en-US" altLang="zh-CN" sz="3200">
                <a:solidFill>
                  <a:schemeClr val="tx1"/>
                </a:solidFill>
                <a:latin typeface="Times New Roman" panose="02020603050405020304" charset="0"/>
                <a:cs typeface="Times New Roman" panose="02020603050405020304" charset="0"/>
              </a:rPr>
              <a:t>2. Historians divide Western history into three periods. They are</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 (1) ancient times, from about 3000 BC to the AD 400’s;</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 (2) medieval times, the 400’s to the 1500’s; and</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 (3) modern times, the 1500’s to the present.</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863090"/>
          </a:xfrm>
        </p:spPr>
        <p:txBody>
          <a:bodyPr>
            <a:normAutofit/>
          </a:bodyPr>
          <a:p>
            <a:r>
              <a:rPr lang="en-US" altLang="zh-CN">
                <a:sym typeface="+mn-ea"/>
              </a:rPr>
              <a:t>3. What do BC and AD mean according to the text?</a:t>
            </a:r>
            <a:endParaRPr lang="zh-CN" altLang="en-US"/>
          </a:p>
        </p:txBody>
      </p:sp>
      <p:sp>
        <p:nvSpPr>
          <p:cNvPr id="3" name="内容占位符 2"/>
          <p:cNvSpPr>
            <a:spLocks noGrp="1"/>
          </p:cNvSpPr>
          <p:nvPr>
            <p:ph idx="1"/>
            <p:custDataLst>
              <p:tags r:id="rId2"/>
            </p:custDataLst>
          </p:nvPr>
        </p:nvSpPr>
        <p:spPr>
          <a:xfrm>
            <a:off x="497205" y="2376170"/>
            <a:ext cx="10968990" cy="3183890"/>
          </a:xfrm>
        </p:spPr>
        <p:txBody>
          <a:bodyPr>
            <a:normAutofit/>
          </a:bodyPr>
          <a:p>
            <a:r>
              <a:rPr lang="en-US" altLang="zh-CN" sz="3200">
                <a:solidFill>
                  <a:schemeClr val="tx1"/>
                </a:solidFill>
                <a:latin typeface="Times New Roman" panose="02020603050405020304" charset="0"/>
                <a:cs typeface="Times New Roman" panose="02020603050405020304" charset="0"/>
              </a:rPr>
              <a:t>3. Western society uses the birth of Jesus Christ as a dividing line. The years before the birth of Christ are designated BC (before Christ), and those thereafter are considered AD (anno Domini—in the year of our Lord).</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210310"/>
          </a:xfrm>
        </p:spPr>
        <p:txBody>
          <a:bodyPr>
            <a:normAutofit fontScale="90000"/>
          </a:bodyPr>
          <a:p>
            <a:r>
              <a:rPr lang="en-US" altLang="zh-CN">
                <a:sym typeface="+mn-ea"/>
              </a:rPr>
              <a:t>4. What are the two main types of sources historians use in their research and what are the differences between them?</a:t>
            </a:r>
            <a:endParaRPr lang="zh-CN" altLang="en-US"/>
          </a:p>
        </p:txBody>
      </p:sp>
      <p:sp>
        <p:nvSpPr>
          <p:cNvPr id="3" name="内容占位符 2"/>
          <p:cNvSpPr>
            <a:spLocks noGrp="1"/>
          </p:cNvSpPr>
          <p:nvPr>
            <p:ph idx="1"/>
            <p:custDataLst>
              <p:tags r:id="rId2"/>
            </p:custDataLst>
          </p:nvPr>
        </p:nvSpPr>
        <p:spPr>
          <a:xfrm>
            <a:off x="361950" y="2228215"/>
            <a:ext cx="11215370" cy="4131945"/>
          </a:xfrm>
        </p:spPr>
        <p:txBody>
          <a:bodyPr>
            <a:noAutofit/>
          </a:bodyPr>
          <a:p>
            <a:pPr algn="just"/>
            <a:r>
              <a:rPr lang="en-US" altLang="zh-CN" sz="2800">
                <a:solidFill>
                  <a:schemeClr val="tx1"/>
                </a:solidFill>
                <a:latin typeface="Times New Roman" panose="02020603050405020304" charset="0"/>
                <a:cs typeface="Times New Roman" panose="02020603050405020304" charset="0"/>
              </a:rPr>
              <a:t>4. Historians use two main types of sources in their research, primary sources and secondary sources. Primary sources consist of documents and other records produced during the period being studied. They include books, diaries, letters, and government records. Motion pictures and tape recordings may serve as primary sources for events of the 1900’s. Secondary sources are materials prepared later by people who studied the primary sources.</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4" name="矩形 63"/>
          <p:cNvSpPr/>
          <p:nvPr>
            <p:custDataLst>
              <p:tags r:id="rId2"/>
            </p:custDataLst>
          </p:nvPr>
        </p:nvSpPr>
        <p:spPr>
          <a:xfrm>
            <a:off x="6491067" y="1174478"/>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Background &amp; Gist</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矩形 66"/>
          <p:cNvSpPr/>
          <p:nvPr>
            <p:custDataLst>
              <p:tags r:id="rId3"/>
            </p:custDataLst>
          </p:nvPr>
        </p:nvSpPr>
        <p:spPr>
          <a:xfrm>
            <a:off x="6552020" y="1999277"/>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Before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0" name="矩形 69"/>
          <p:cNvSpPr/>
          <p:nvPr>
            <p:custDataLst>
              <p:tags r:id="rId4"/>
            </p:custDataLst>
          </p:nvPr>
        </p:nvSpPr>
        <p:spPr>
          <a:xfrm>
            <a:off x="6561517" y="2742479"/>
            <a:ext cx="3769529"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While Reading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矩形 72"/>
          <p:cNvSpPr/>
          <p:nvPr>
            <p:custDataLst>
              <p:tags r:id="rId5"/>
            </p:custDataLst>
          </p:nvPr>
        </p:nvSpPr>
        <p:spPr>
          <a:xfrm>
            <a:off x="6562153" y="3662301"/>
            <a:ext cx="3769528" cy="460375"/>
          </a:xfrm>
          <a:prstGeom prst="rect">
            <a:avLst/>
          </a:prstGeom>
          <a:ln w="15875">
            <a:noFill/>
          </a:ln>
        </p:spPr>
        <p:txBody>
          <a:bodyPr wrap="square" lIns="91440" tIns="45720" rIns="91440" bIns="45720">
            <a:spAutoFit/>
          </a:bodyPr>
          <a:lstStyle/>
          <a:p>
            <a:r>
              <a:rPr lang="en-US" altLang="zh-CN" sz="2400" b="1" dirty="0">
                <a:solidFill>
                  <a:schemeClr val="tx1">
                    <a:lumMod val="75000"/>
                    <a:lumOff val="25000"/>
                  </a:schemeClr>
                </a:solidFill>
                <a:latin typeface="微软雅黑" panose="020B0503020204020204" charset="-122"/>
                <a:ea typeface="微软雅黑" panose="020B0503020204020204" charset="-122"/>
              </a:rPr>
              <a:t>After Reeding</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2" name="组合 1"/>
          <p:cNvGrpSpPr/>
          <p:nvPr/>
        </p:nvGrpSpPr>
        <p:grpSpPr>
          <a:xfrm>
            <a:off x="643053" y="2331068"/>
            <a:ext cx="4294843" cy="2256807"/>
            <a:chOff x="599173" y="1327698"/>
            <a:chExt cx="3221132" cy="1692605"/>
          </a:xfrm>
        </p:grpSpPr>
        <p:sp>
          <p:nvSpPr>
            <p:cNvPr id="52" name="平行四边形 51"/>
            <p:cNvSpPr/>
            <p:nvPr/>
          </p:nvSpPr>
          <p:spPr>
            <a:xfrm>
              <a:off x="599173" y="1327698"/>
              <a:ext cx="3221132" cy="16926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15" name="Text Placeholder 4"/>
            <p:cNvSpPr txBox="1"/>
            <p:nvPr/>
          </p:nvSpPr>
          <p:spPr>
            <a:xfrm>
              <a:off x="1113211" y="1873516"/>
              <a:ext cx="2256285" cy="496784"/>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9600" b="1" dirty="0">
                  <a:solidFill>
                    <a:schemeClr val="bg1"/>
                  </a:solidFill>
                  <a:latin typeface="微软雅黑" panose="020B0503020204020204" charset="-122"/>
                  <a:ea typeface="微软雅黑" panose="020B0503020204020204" charset="-122"/>
                </a:rPr>
                <a:t>目录</a:t>
              </a:r>
              <a:endParaRPr lang="en-US" altLang="zh-CN" sz="8000" b="1" dirty="0">
                <a:solidFill>
                  <a:schemeClr val="bg1"/>
                </a:solidFill>
                <a:latin typeface="微软雅黑" panose="020B0503020204020204" charset="-122"/>
                <a:ea typeface="微软雅黑" panose="020B0503020204020204" charset="-122"/>
              </a:endParaRPr>
            </a:p>
            <a:p>
              <a:pPr marL="0" indent="0" algn="ctr">
                <a:buNone/>
              </a:pPr>
              <a:r>
                <a:rPr lang="en-US" altLang="zh-CN" sz="3735" b="1" dirty="0">
                  <a:solidFill>
                    <a:schemeClr val="bg1"/>
                  </a:solidFill>
                  <a:latin typeface="微软雅黑" panose="020B0503020204020204" charset="-122"/>
                  <a:ea typeface="微软雅黑" panose="020B0503020204020204" charset="-122"/>
                </a:rPr>
                <a:t>Contents</a:t>
              </a:r>
              <a:endParaRPr lang="en-GB" sz="3735" b="1" dirty="0">
                <a:solidFill>
                  <a:schemeClr val="bg1"/>
                </a:solidFill>
                <a:latin typeface="微软雅黑" panose="020B0503020204020204" charset="-122"/>
                <a:ea typeface="微软雅黑" panose="020B0503020204020204" charset="-122"/>
              </a:endParaRPr>
            </a:p>
          </p:txBody>
        </p:sp>
      </p:grpSp>
      <p:grpSp>
        <p:nvGrpSpPr>
          <p:cNvPr id="81" name="组合 80"/>
          <p:cNvGrpSpPr/>
          <p:nvPr>
            <p:custDataLst>
              <p:tags r:id="rId6"/>
            </p:custDataLst>
          </p:nvPr>
        </p:nvGrpSpPr>
        <p:grpSpPr>
          <a:xfrm>
            <a:off x="5657400" y="1037352"/>
            <a:ext cx="701689" cy="701689"/>
            <a:chOff x="3995936" y="1495374"/>
            <a:chExt cx="720080" cy="720080"/>
          </a:xfrm>
        </p:grpSpPr>
        <p:sp>
          <p:nvSpPr>
            <p:cNvPr id="82" name="椭圆 81"/>
            <p:cNvSpPr/>
            <p:nvPr>
              <p:custDataLst>
                <p:tags r:id="rId7"/>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3" name="TextBox 15"/>
            <p:cNvSpPr txBox="1"/>
            <p:nvPr>
              <p:custDataLst>
                <p:tags r:id="rId8"/>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02</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4" name="组合 83"/>
          <p:cNvGrpSpPr/>
          <p:nvPr>
            <p:custDataLst>
              <p:tags r:id="rId9"/>
            </p:custDataLst>
          </p:nvPr>
        </p:nvGrpSpPr>
        <p:grpSpPr>
          <a:xfrm>
            <a:off x="5646361" y="1817491"/>
            <a:ext cx="701689" cy="701689"/>
            <a:chOff x="3995936" y="1495374"/>
            <a:chExt cx="720080" cy="720080"/>
          </a:xfrm>
        </p:grpSpPr>
        <p:sp>
          <p:nvSpPr>
            <p:cNvPr id="85" name="椭圆 84"/>
            <p:cNvSpPr/>
            <p:nvPr>
              <p:custDataLst>
                <p:tags r:id="rId10"/>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6" name="TextBox 15"/>
            <p:cNvSpPr txBox="1"/>
            <p:nvPr>
              <p:custDataLst>
                <p:tags r:id="rId11"/>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03</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7" name="组合 86"/>
          <p:cNvGrpSpPr/>
          <p:nvPr>
            <p:custDataLst>
              <p:tags r:id="rId12"/>
            </p:custDataLst>
          </p:nvPr>
        </p:nvGrpSpPr>
        <p:grpSpPr>
          <a:xfrm>
            <a:off x="5634877" y="2693883"/>
            <a:ext cx="701689" cy="701689"/>
            <a:chOff x="3995936" y="1495374"/>
            <a:chExt cx="720080" cy="720080"/>
          </a:xfrm>
        </p:grpSpPr>
        <p:sp>
          <p:nvSpPr>
            <p:cNvPr id="88" name="椭圆 87"/>
            <p:cNvSpPr/>
            <p:nvPr>
              <p:custDataLst>
                <p:tags r:id="rId13"/>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9" name="TextBox 15"/>
            <p:cNvSpPr txBox="1"/>
            <p:nvPr>
              <p:custDataLst>
                <p:tags r:id="rId14"/>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04</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90" name="组合 89"/>
          <p:cNvGrpSpPr/>
          <p:nvPr>
            <p:custDataLst>
              <p:tags r:id="rId15"/>
            </p:custDataLst>
          </p:nvPr>
        </p:nvGrpSpPr>
        <p:grpSpPr>
          <a:xfrm>
            <a:off x="5643835" y="3547062"/>
            <a:ext cx="701689" cy="701689"/>
            <a:chOff x="3995936" y="1495374"/>
            <a:chExt cx="720080" cy="720080"/>
          </a:xfrm>
        </p:grpSpPr>
        <p:sp>
          <p:nvSpPr>
            <p:cNvPr id="91" name="椭圆 90"/>
            <p:cNvSpPr/>
            <p:nvPr>
              <p:custDataLst>
                <p:tags r:id="rId16"/>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2" name="TextBox 15"/>
            <p:cNvSpPr txBox="1"/>
            <p:nvPr>
              <p:custDataLst>
                <p:tags r:id="rId17"/>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05</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22" name="组合 21"/>
          <p:cNvGrpSpPr/>
          <p:nvPr>
            <p:custDataLst>
              <p:tags r:id="rId18"/>
            </p:custDataLst>
          </p:nvPr>
        </p:nvGrpSpPr>
        <p:grpSpPr>
          <a:xfrm>
            <a:off x="5625406" y="269299"/>
            <a:ext cx="701689" cy="701689"/>
            <a:chOff x="3995936" y="1495374"/>
            <a:chExt cx="720080" cy="720080"/>
          </a:xfrm>
        </p:grpSpPr>
        <p:sp>
          <p:nvSpPr>
            <p:cNvPr id="23" name="椭圆 22"/>
            <p:cNvSpPr/>
            <p:nvPr>
              <p:custDataLst>
                <p:tags r:id="rId19"/>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TextBox 15"/>
            <p:cNvSpPr txBox="1"/>
            <p:nvPr>
              <p:custDataLst>
                <p:tags r:id="rId20"/>
              </p:custDataLst>
            </p:nvPr>
          </p:nvSpPr>
          <p:spPr>
            <a:xfrm>
              <a:off x="4023348" y="1567957"/>
              <a:ext cx="595602" cy="514798"/>
            </a:xfrm>
            <a:prstGeom prst="rect">
              <a:avLst/>
            </a:prstGeom>
            <a:noFill/>
          </p:spPr>
          <p:txBody>
            <a:bodyPr wrap="square" rtlCol="0">
              <a:spAutoFit/>
            </a:bodyPr>
            <a:lstStyle/>
            <a:p>
              <a:r>
                <a:rPr lang="en-US" altLang="zh-CN" sz="2665" dirty="0">
                  <a:solidFill>
                    <a:schemeClr val="bg1"/>
                  </a:solidFill>
                  <a:latin typeface="微软雅黑" panose="020B0503020204020204" charset="-122"/>
                  <a:ea typeface="微软雅黑" panose="020B0503020204020204" charset="-122"/>
                </a:rPr>
                <a:t>01</a:t>
              </a:r>
              <a:endParaRPr lang="zh-CN" altLang="en-US" sz="2665" dirty="0">
                <a:solidFill>
                  <a:schemeClr val="bg1"/>
                </a:solidFill>
                <a:latin typeface="微软雅黑" panose="020B0503020204020204" charset="-122"/>
                <a:ea typeface="微软雅黑" panose="020B0503020204020204" charset="-122"/>
              </a:endParaRPr>
            </a:p>
          </p:txBody>
        </p:sp>
      </p:grpSp>
      <p:sp>
        <p:nvSpPr>
          <p:cNvPr id="25" name="TextBox 48"/>
          <p:cNvSpPr txBox="1"/>
          <p:nvPr>
            <p:custDataLst>
              <p:tags r:id="rId21"/>
            </p:custDataLst>
          </p:nvPr>
        </p:nvSpPr>
        <p:spPr>
          <a:xfrm>
            <a:off x="6562090" y="350520"/>
            <a:ext cx="2771140" cy="460375"/>
          </a:xfrm>
          <a:prstGeom prst="rect">
            <a:avLst/>
          </a:prstGeom>
          <a:noFill/>
        </p:spPr>
        <p:txBody>
          <a:bodyPr wrap="square" lIns="91445" tIns="45721" rIns="91445" bIns="45721" rtlCol="0">
            <a:spAutoFit/>
          </a:bodyPr>
          <a:lstStyle/>
          <a:p>
            <a:r>
              <a:rPr lang="en-US" altLang="zh-CN" sz="2400" b="1" dirty="0">
                <a:solidFill>
                  <a:srgbClr val="404040"/>
                </a:solidFill>
                <a:latin typeface="微软雅黑" panose="020B0503020204020204" charset="-122"/>
                <a:ea typeface="微软雅黑" panose="020B0503020204020204" charset="-122"/>
              </a:rPr>
              <a:t>Learning Goal</a:t>
            </a:r>
            <a:endParaRPr lang="en-US" altLang="zh-CN" sz="2400" b="1" dirty="0">
              <a:solidFill>
                <a:srgbClr val="404040"/>
              </a:solidFill>
              <a:latin typeface="微软雅黑" panose="020B0503020204020204" charset="-122"/>
              <a:ea typeface="微软雅黑" panose="020B0503020204020204" charset="-122"/>
            </a:endParaRPr>
          </a:p>
        </p:txBody>
      </p:sp>
      <p:sp>
        <p:nvSpPr>
          <p:cNvPr id="3" name="矩形 2"/>
          <p:cNvSpPr/>
          <p:nvPr>
            <p:custDataLst>
              <p:tags r:id="rId22"/>
            </p:custDataLst>
          </p:nvPr>
        </p:nvSpPr>
        <p:spPr>
          <a:xfrm>
            <a:off x="6562152" y="4475394"/>
            <a:ext cx="3769529"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Discussion</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sp>
        <p:nvSpPr>
          <p:cNvPr id="4" name="矩形 3"/>
          <p:cNvSpPr/>
          <p:nvPr>
            <p:custDataLst>
              <p:tags r:id="rId23"/>
            </p:custDataLst>
          </p:nvPr>
        </p:nvSpPr>
        <p:spPr>
          <a:xfrm>
            <a:off x="6562153" y="5375531"/>
            <a:ext cx="3769528" cy="460375"/>
          </a:xfrm>
          <a:prstGeom prst="rect">
            <a:avLst/>
          </a:prstGeom>
          <a:ln w="15875">
            <a:noFill/>
          </a:ln>
        </p:spPr>
        <p:txBody>
          <a:bodyPr wrap="square" lIns="91440" tIns="45720" rIns="91440" bIns="45720">
            <a:spAutoFit/>
          </a:bodyPr>
          <a:p>
            <a:r>
              <a:rPr lang="en-US" altLang="zh-CN" sz="2400" b="1" dirty="0">
                <a:solidFill>
                  <a:schemeClr val="tx1">
                    <a:lumMod val="75000"/>
                    <a:lumOff val="25000"/>
                  </a:schemeClr>
                </a:solidFill>
                <a:latin typeface="微软雅黑" panose="020B0503020204020204" charset="-122"/>
                <a:ea typeface="微软雅黑" panose="020B0503020204020204" charset="-122"/>
              </a:rPr>
              <a:t>Homework</a:t>
            </a:r>
            <a:endParaRPr lang="en-US" altLang="zh-CN" sz="24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5" name="组合 4"/>
          <p:cNvGrpSpPr/>
          <p:nvPr>
            <p:custDataLst>
              <p:tags r:id="rId24"/>
            </p:custDataLst>
          </p:nvPr>
        </p:nvGrpSpPr>
        <p:grpSpPr>
          <a:xfrm>
            <a:off x="5625352" y="4363298"/>
            <a:ext cx="701689" cy="701689"/>
            <a:chOff x="3995936" y="1495374"/>
            <a:chExt cx="720080" cy="720080"/>
          </a:xfrm>
        </p:grpSpPr>
        <p:sp>
          <p:nvSpPr>
            <p:cNvPr id="6" name="椭圆 5"/>
            <p:cNvSpPr/>
            <p:nvPr>
              <p:custDataLst>
                <p:tags r:id="rId25"/>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7" name="TextBox 15"/>
            <p:cNvSpPr txBox="1"/>
            <p:nvPr>
              <p:custDataLst>
                <p:tags r:id="rId26"/>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06</a:t>
              </a:r>
              <a:endParaRPr lang="zh-CN" altLang="en-US" sz="2665" dirty="0">
                <a:solidFill>
                  <a:schemeClr val="bg1"/>
                </a:solidFill>
                <a:latin typeface="微软雅黑" panose="020B0503020204020204" charset="-122"/>
                <a:ea typeface="微软雅黑" panose="020B0503020204020204" charset="-122"/>
              </a:endParaRPr>
            </a:p>
          </p:txBody>
        </p:sp>
      </p:grpSp>
      <p:grpSp>
        <p:nvGrpSpPr>
          <p:cNvPr id="8" name="组合 7"/>
          <p:cNvGrpSpPr/>
          <p:nvPr>
            <p:custDataLst>
              <p:tags r:id="rId27"/>
            </p:custDataLst>
          </p:nvPr>
        </p:nvGrpSpPr>
        <p:grpSpPr>
          <a:xfrm>
            <a:off x="5643835" y="5246322"/>
            <a:ext cx="701689" cy="701689"/>
            <a:chOff x="3995936" y="1495374"/>
            <a:chExt cx="720080" cy="720080"/>
          </a:xfrm>
        </p:grpSpPr>
        <p:sp>
          <p:nvSpPr>
            <p:cNvPr id="9" name="椭圆 8"/>
            <p:cNvSpPr/>
            <p:nvPr>
              <p:custDataLst>
                <p:tags r:id="rId28"/>
              </p:custDataLst>
            </p:nvPr>
          </p:nvSpPr>
          <p:spPr>
            <a:xfrm>
              <a:off x="3995936" y="1495374"/>
              <a:ext cx="720080" cy="720080"/>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p>
          </p:txBody>
        </p:sp>
        <p:sp>
          <p:nvSpPr>
            <p:cNvPr id="10" name="TextBox 15"/>
            <p:cNvSpPr txBox="1"/>
            <p:nvPr>
              <p:custDataLst>
                <p:tags r:id="rId29"/>
              </p:custDataLst>
            </p:nvPr>
          </p:nvSpPr>
          <p:spPr>
            <a:xfrm>
              <a:off x="4023348" y="1567957"/>
              <a:ext cx="595602" cy="514798"/>
            </a:xfrm>
            <a:prstGeom prst="rect">
              <a:avLst/>
            </a:prstGeom>
            <a:noFill/>
          </p:spPr>
          <p:txBody>
            <a:bodyPr wrap="square" rtlCol="0">
              <a:spAutoFit/>
            </a:bodyPr>
            <a:p>
              <a:r>
                <a:rPr lang="en-US" altLang="zh-CN" sz="2665" dirty="0">
                  <a:solidFill>
                    <a:schemeClr val="bg1"/>
                  </a:solidFill>
                  <a:latin typeface="微软雅黑" panose="020B0503020204020204" charset="-122"/>
                  <a:ea typeface="微软雅黑" panose="020B0503020204020204" charset="-122"/>
                </a:rPr>
                <a:t>07</a:t>
              </a:r>
              <a:endParaRPr lang="zh-CN" altLang="en-US" sz="2665" dirty="0">
                <a:solidFill>
                  <a:schemeClr val="bg1"/>
                </a:solidFill>
                <a:latin typeface="微软雅黑" panose="020B0503020204020204" charset="-122"/>
                <a:ea typeface="微软雅黑" panose="020B0503020204020204" charset="-122"/>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Tm="120000">
        <p14:flip dir="r"/>
      </p:transition>
    </mc:Choice>
    <mc:Fallback>
      <p:transition spd="slow" advTm="120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08330" y="608330"/>
            <a:ext cx="10968990" cy="1395095"/>
          </a:xfrm>
        </p:spPr>
        <p:txBody>
          <a:bodyPr>
            <a:normAutofit/>
          </a:bodyPr>
          <a:p>
            <a:r>
              <a:rPr lang="en-US" altLang="zh-CN">
                <a:sym typeface="+mn-ea"/>
              </a:rPr>
              <a:t>5. What is the contribution of Ranke to the development of history?</a:t>
            </a:r>
            <a:endParaRPr lang="zh-CN" altLang="en-US"/>
          </a:p>
        </p:txBody>
      </p:sp>
      <p:sp>
        <p:nvSpPr>
          <p:cNvPr id="3" name="内容占位符 2"/>
          <p:cNvSpPr>
            <a:spLocks noGrp="1"/>
          </p:cNvSpPr>
          <p:nvPr>
            <p:ph idx="1"/>
            <p:custDataLst>
              <p:tags r:id="rId2"/>
            </p:custDataLst>
          </p:nvPr>
        </p:nvSpPr>
        <p:spPr>
          <a:xfrm>
            <a:off x="608330" y="2253615"/>
            <a:ext cx="10968990" cy="3996055"/>
          </a:xfrm>
        </p:spPr>
        <p:txBody>
          <a:bodyPr>
            <a:normAutofit/>
          </a:bodyPr>
          <a:p>
            <a:pPr algn="just"/>
            <a:r>
              <a:rPr lang="en-US" altLang="zh-CN" sz="2800">
                <a:solidFill>
                  <a:schemeClr val="tx1"/>
                </a:solidFill>
                <a:latin typeface="Times New Roman" panose="02020603050405020304" charset="0"/>
                <a:cs typeface="Times New Roman" panose="02020603050405020304" charset="0"/>
                <a:sym typeface="+mn-ea"/>
              </a:rPr>
              <a:t>5. Leopold von Ranke, a German historian, had the most significant impact on the development of history in the 1800’s. Ranke, who is known as the “Father of Modern History”, devised the basic methods used by modern historians to analyze and evaluate documents. He also introduced the use of seminars for training future historians in methods of research.</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06</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Discussion</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Discussion</a:t>
            </a:r>
            <a:endParaRPr lang="en-US" altLang="zh-CN"/>
          </a:p>
        </p:txBody>
      </p:sp>
      <p:sp>
        <p:nvSpPr>
          <p:cNvPr id="3" name="内容占位符 2"/>
          <p:cNvSpPr>
            <a:spLocks noGrp="1"/>
          </p:cNvSpPr>
          <p:nvPr>
            <p:ph idx="1"/>
            <p:custDataLst>
              <p:tags r:id="rId2"/>
            </p:custDataLst>
          </p:nvPr>
        </p:nvSpPr>
        <p:spPr/>
        <p:txBody>
          <a:bodyPr>
            <a:normAutofit/>
          </a:bodyPr>
          <a:p>
            <a:r>
              <a:rPr lang="en-US" altLang="zh-CN" sz="2800">
                <a:solidFill>
                  <a:schemeClr val="tx1"/>
                </a:solidFill>
                <a:latin typeface="Times New Roman" panose="02020603050405020304" charset="0"/>
                <a:cs typeface="Times New Roman" panose="02020603050405020304" charset="0"/>
              </a:rPr>
              <a:t>Discuss with your classmates about how you understand each of the following statements, and write an essay within 200 words based on your discussion.</a:t>
            </a:r>
            <a:endParaRPr lang="en-US" altLang="zh-CN" sz="2800">
              <a:solidFill>
                <a:schemeClr val="tx1"/>
              </a:solidFill>
              <a:latin typeface="Times New Roman" panose="02020603050405020304" charset="0"/>
              <a:cs typeface="Times New Roman" panose="02020603050405020304" charset="0"/>
            </a:endParaRPr>
          </a:p>
          <a:p>
            <a:r>
              <a:rPr lang="en-US" altLang="zh-CN" sz="2400">
                <a:solidFill>
                  <a:schemeClr val="tx1"/>
                </a:solidFill>
                <a:latin typeface="Times New Roman" panose="02020603050405020304" charset="0"/>
                <a:cs typeface="Times New Roman" panose="02020603050405020304" charset="0"/>
              </a:rPr>
              <a:t>Today, students throughout the world study history in school. They learn about the past chiefly from textbooks and activities like fi eld trips to historical sites and visits to museums. Schools are obligated to teach a country’s heritage as a means of developing patriotism. History is thus used not only to tell students how their nation developed but also to justify and support national ideals and institutions.</a:t>
            </a:r>
            <a:endParaRPr lang="en-US" altLang="zh-CN" sz="24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07</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Homework</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Homework</a:t>
            </a:r>
            <a:endParaRPr lang="en-US" altLang="zh-CN"/>
          </a:p>
        </p:txBody>
      </p:sp>
      <p:sp>
        <p:nvSpPr>
          <p:cNvPr id="3" name="内容占位符 2"/>
          <p:cNvSpPr>
            <a:spLocks noGrp="1"/>
          </p:cNvSpPr>
          <p:nvPr>
            <p:ph idx="1"/>
            <p:custDataLst>
              <p:tags r:id="rId2"/>
            </p:custDataLst>
          </p:nvPr>
        </p:nvSpPr>
        <p:spPr/>
        <p:txBody>
          <a:bodyPr/>
          <a:p>
            <a:r>
              <a:rPr lang="en-US" altLang="zh-CN" sz="4000">
                <a:solidFill>
                  <a:schemeClr val="tx1"/>
                </a:solidFill>
                <a:latin typeface="Times New Roman" panose="02020603050405020304" charset="0"/>
                <a:cs typeface="Times New Roman" panose="02020603050405020304" charset="0"/>
              </a:rPr>
              <a:t>List three articles or books where we can learn more about </a:t>
            </a:r>
            <a:r>
              <a:rPr lang="en-US" altLang="zh-CN" sz="4000">
                <a:solidFill>
                  <a:schemeClr val="tx1"/>
                </a:solidFill>
                <a:highlight>
                  <a:srgbClr val="FFFF00"/>
                </a:highlight>
                <a:latin typeface="Times New Roman" panose="02020603050405020304" charset="0"/>
                <a:cs typeface="Times New Roman" panose="02020603050405020304" charset="0"/>
              </a:rPr>
              <a:t>history</a:t>
            </a:r>
            <a:r>
              <a:rPr lang="en-US" altLang="zh-CN" sz="4000">
                <a:solidFill>
                  <a:schemeClr val="tx1"/>
                </a:solidFill>
                <a:latin typeface="Times New Roman" panose="02020603050405020304" charset="0"/>
                <a:cs typeface="Times New Roman" panose="02020603050405020304" charset="0"/>
              </a:rPr>
              <a:t> and introduce them to your classmates.</a:t>
            </a:r>
            <a:endParaRPr lang="en-US" altLang="zh-CN" sz="40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01</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Learning Goal</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Learning Goal</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a) Learn about the development of the study of history and some important issues related to it.</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b) Express key terms of history study in English.</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 Find out some important historical studies in China in recent years.</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02</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Backgrond &amp; Gist</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a:sym typeface="+mn-ea"/>
              </a:rPr>
              <a:t>Background and Gist </a:t>
            </a:r>
            <a:endParaRPr lang="en-US" altLang="zh-CN"/>
          </a:p>
        </p:txBody>
      </p:sp>
      <p:sp>
        <p:nvSpPr>
          <p:cNvPr id="3" name="内容占位符 2"/>
          <p:cNvSpPr>
            <a:spLocks noGrp="1"/>
          </p:cNvSpPr>
          <p:nvPr>
            <p:ph idx="1"/>
            <p:custDataLst>
              <p:tags r:id="rId2"/>
            </p:custDataLst>
          </p:nvPr>
        </p:nvSpPr>
        <p:spPr/>
        <p:txBody>
          <a:bodyPr>
            <a:noAutofit/>
          </a:bodyPr>
          <a:p>
            <a:pPr algn="just"/>
            <a:r>
              <a:rPr lang="en-US" altLang="zh-CN" sz="3200">
                <a:solidFill>
                  <a:schemeClr val="tx1"/>
                </a:solidFill>
                <a:latin typeface="Times New Roman" panose="02020603050405020304" charset="0"/>
                <a:cs typeface="Times New Roman" panose="02020603050405020304" charset="0"/>
              </a:rPr>
              <a:t>History is the study of the human past. Historians study records of past events and prepare new records based on their research. These records, as well as the events themselves, are also commonly called history. Text A tries to picture a general introduction to the study of history and what historians do in their research work. Some significant events and scholars are also introduced briefly.</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2" name="组合 41"/>
          <p:cNvGrpSpPr/>
          <p:nvPr/>
        </p:nvGrpSpPr>
        <p:grpSpPr>
          <a:xfrm>
            <a:off x="0" y="2202440"/>
            <a:ext cx="12192000" cy="241970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6" name="矩形 45"/>
            <p:cNvSpPr/>
            <p:nvPr/>
          </p:nvSpPr>
          <p:spPr>
            <a:xfrm>
              <a:off x="170694" y="261768"/>
              <a:ext cx="3936004" cy="61198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dirty="0"/>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8" name="文本框 6"/>
            <p:cNvSpPr txBox="1"/>
            <p:nvPr/>
          </p:nvSpPr>
          <p:spPr>
            <a:xfrm>
              <a:off x="650907" y="284178"/>
              <a:ext cx="569115" cy="559446"/>
            </a:xfrm>
            <a:prstGeom prst="rect">
              <a:avLst/>
            </a:prstGeom>
            <a:noFill/>
          </p:spPr>
          <p:txBody>
            <a:bodyPr wrap="square" lIns="91440" tIns="45720" rIns="91440" bIns="45720" rtlCol="0">
              <a:spAutoFit/>
            </a:bodyPr>
            <a:lstStyle/>
            <a:p>
              <a:r>
                <a:rPr lang="en-US" altLang="zh-CN" sz="10665" dirty="0">
                  <a:solidFill>
                    <a:schemeClr val="bg1">
                      <a:lumMod val="95000"/>
                    </a:schemeClr>
                  </a:solidFill>
                  <a:latin typeface="Impact" panose="020B0806030902050204" pitchFamily="34" charset="0"/>
                </a:rPr>
                <a:t>03</a:t>
              </a:r>
              <a:endParaRPr lang="zh-CN" altLang="en-US" sz="10665" dirty="0">
                <a:solidFill>
                  <a:schemeClr val="bg1">
                    <a:lumMod val="95000"/>
                  </a:schemeClr>
                </a:solidFill>
                <a:latin typeface="Impact" panose="020B0806030902050204" pitchFamily="34" charset="0"/>
              </a:endParaRPr>
            </a:p>
          </p:txBody>
        </p:sp>
      </p:grpSp>
      <p:sp>
        <p:nvSpPr>
          <p:cNvPr id="49" name="TextBox 48"/>
          <p:cNvSpPr txBox="1"/>
          <p:nvPr/>
        </p:nvSpPr>
        <p:spPr>
          <a:xfrm>
            <a:off x="3970635" y="2729027"/>
            <a:ext cx="6733877" cy="829945"/>
          </a:xfrm>
          <a:prstGeom prst="rect">
            <a:avLst/>
          </a:prstGeom>
          <a:noFill/>
        </p:spPr>
        <p:txBody>
          <a:bodyPr wrap="square" lIns="91445" tIns="45721" rIns="91445" bIns="45721" rtlCol="0">
            <a:spAutoFit/>
          </a:bodyPr>
          <a:lstStyle/>
          <a:p>
            <a:r>
              <a:rPr lang="en-US" altLang="zh-CN" sz="4800" b="1" dirty="0">
                <a:solidFill>
                  <a:schemeClr val="bg1"/>
                </a:solidFill>
                <a:latin typeface="微软雅黑" panose="020B0503020204020204" charset="-122"/>
                <a:ea typeface="微软雅黑" panose="020B0503020204020204" charset="-122"/>
              </a:rPr>
              <a:t>Before Reading</a:t>
            </a:r>
            <a:endParaRPr lang="en-US" altLang="zh-CN" sz="4800" b="1" dirty="0">
              <a:solidFill>
                <a:schemeClr val="bg1"/>
              </a:solidFill>
              <a:latin typeface="微软雅黑" panose="020B0503020204020204" charset="-122"/>
              <a:ea typeface="微软雅黑" panose="020B0503020204020204" charset="-122"/>
            </a:endParaRPr>
          </a:p>
        </p:txBody>
      </p:sp>
      <p:grpSp>
        <p:nvGrpSpPr>
          <p:cNvPr id="7" name="组合 6"/>
          <p:cNvGrpSpPr/>
          <p:nvPr/>
        </p:nvGrpSpPr>
        <p:grpSpPr>
          <a:xfrm>
            <a:off x="7920203" y="1699760"/>
            <a:ext cx="576064" cy="577112"/>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6" name="组合 5"/>
          <p:cNvGrpSpPr/>
          <p:nvPr/>
        </p:nvGrpSpPr>
        <p:grpSpPr>
          <a:xfrm>
            <a:off x="6192011" y="1700284"/>
            <a:ext cx="576064" cy="576064"/>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9" name="组合 8"/>
          <p:cNvGrpSpPr/>
          <p:nvPr/>
        </p:nvGrpSpPr>
        <p:grpSpPr>
          <a:xfrm>
            <a:off x="7056107" y="1699760"/>
            <a:ext cx="577111" cy="577112"/>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4" name="组合 3"/>
          <p:cNvGrpSpPr/>
          <p:nvPr/>
        </p:nvGrpSpPr>
        <p:grpSpPr>
          <a:xfrm>
            <a:off x="4463819" y="1699760"/>
            <a:ext cx="577111" cy="577112"/>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grpSp>
        <p:nvGrpSpPr>
          <p:cNvPr id="5" name="组合 4"/>
          <p:cNvGrpSpPr/>
          <p:nvPr/>
        </p:nvGrpSpPr>
        <p:grpSpPr>
          <a:xfrm>
            <a:off x="5327915" y="1699760"/>
            <a:ext cx="577111" cy="577112"/>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a:solidFill>
                  <a:srgbClr val="FFFFFF"/>
                </a:solidFill>
                <a:latin typeface="Calibri" panose="020F050202020403020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45720" tIns="22860" rIns="45720" bIns="22860" anchor="ctr"/>
            <a:lstStyle/>
            <a:p>
              <a:endParaRPr lang="en-US" sz="2400">
                <a:latin typeface="Roboto Light"/>
              </a:endParaRPr>
            </a:p>
          </p:txBody>
        </p:sp>
      </p:gr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15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zh-CN"/>
              <a:t>Before Reading</a:t>
            </a:r>
            <a:endParaRPr lang="en-US" altLang="zh-CN"/>
          </a:p>
        </p:txBody>
      </p:sp>
      <p:sp>
        <p:nvSpPr>
          <p:cNvPr id="3" name="内容占位符 2"/>
          <p:cNvSpPr>
            <a:spLocks noGrp="1"/>
          </p:cNvSpPr>
          <p:nvPr>
            <p:ph idx="1"/>
            <p:custDataLst>
              <p:tags r:id="rId2"/>
            </p:custDataLst>
          </p:nvPr>
        </p:nvSpPr>
        <p:spPr/>
        <p:txBody>
          <a:bodyPr/>
          <a:p>
            <a:r>
              <a:rPr lang="en-US" altLang="zh-CN" sz="3200">
                <a:solidFill>
                  <a:schemeClr val="tx1"/>
                </a:solidFill>
                <a:latin typeface="Times New Roman" panose="02020603050405020304" charset="0"/>
                <a:cs typeface="Times New Roman" panose="02020603050405020304" charset="0"/>
              </a:rPr>
              <a:t>1. Brainstorm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Can you think of some expressions or statements from ancient Chinese philosophers? </a:t>
            </a:r>
            <a:endParaRPr lang="en-US" altLang="zh-CN" sz="3200">
              <a:solidFill>
                <a:schemeClr val="tx1"/>
              </a:solidFill>
              <a:latin typeface="Times New Roman" panose="02020603050405020304" charset="0"/>
              <a:cs typeface="Times New Roman" panose="02020603050405020304" charset="0"/>
            </a:endParaRPr>
          </a:p>
          <a:p>
            <a:r>
              <a:rPr lang="en-US" altLang="zh-CN" sz="3200">
                <a:solidFill>
                  <a:schemeClr val="tx1"/>
                </a:solidFill>
                <a:latin typeface="Times New Roman" panose="02020603050405020304" charset="0"/>
                <a:cs typeface="Times New Roman" panose="02020603050405020304" charset="0"/>
              </a:rPr>
              <a:t>Try to express them in English.</a:t>
            </a:r>
            <a:endParaRPr lang="en-US" altLang="zh-CN" sz="32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custDataLst>
              <p:tags r:id="rId1"/>
            </p:custDataLst>
          </p:nvPr>
        </p:nvSpPr>
        <p:spPr>
          <a:xfrm>
            <a:off x="485140" y="886460"/>
            <a:ext cx="10968990" cy="5363210"/>
          </a:xfrm>
        </p:spPr>
        <p:txBody>
          <a:bodyPr>
            <a:normAutofit/>
          </a:bodyPr>
          <a:p>
            <a:r>
              <a:rPr lang="en-US" altLang="zh-CN" sz="3600">
                <a:solidFill>
                  <a:schemeClr val="tx1"/>
                </a:solidFill>
                <a:latin typeface="Times New Roman" panose="02020603050405020304" charset="0"/>
                <a:cs typeface="Times New Roman" panose="02020603050405020304" charset="0"/>
                <a:sym typeface="+mn-ea"/>
              </a:rPr>
              <a:t>2. Scan the text for the meanings of the following key terms. </a:t>
            </a:r>
            <a:endParaRPr lang="en-US" altLang="zh-CN" sz="36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division of history (para. 3)</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oral history (para. 8)</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psychohistory (para. 12)</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cliometrics (para. 12)</a:t>
            </a:r>
            <a:endParaRPr lang="en-US" altLang="zh-CN" sz="2800">
              <a:solidFill>
                <a:schemeClr val="tx1"/>
              </a:solidFill>
              <a:latin typeface="Times New Roman" panose="02020603050405020304" charset="0"/>
              <a:cs typeface="Times New Roman" panose="02020603050405020304" charset="0"/>
            </a:endParaRPr>
          </a:p>
          <a:p>
            <a:r>
              <a:rPr lang="en-US" altLang="zh-CN" sz="2800">
                <a:solidFill>
                  <a:schemeClr val="tx1"/>
                </a:solidFill>
                <a:latin typeface="Times New Roman" panose="02020603050405020304" charset="0"/>
                <a:cs typeface="Times New Roman" panose="02020603050405020304" charset="0"/>
              </a:rPr>
              <a:t>historiography (para. 13)</a:t>
            </a:r>
            <a:endParaRPr lang="en-US" altLang="zh-CN" sz="2800">
              <a:solidFill>
                <a:schemeClr val="tx1"/>
              </a:solidFill>
              <a:latin typeface="Times New Roman" panose="02020603050405020304" charset="0"/>
              <a:cs typeface="Times New Roman" panose="02020603050405020304" charset="0"/>
            </a:endParaRPr>
          </a:p>
        </p:txBody>
      </p:sp>
      <p:sp>
        <p:nvSpPr>
          <p:cNvPr id="12" name="图文框 11"/>
          <p:cNvSpPr/>
          <p:nvPr/>
        </p:nvSpPr>
        <p:spPr>
          <a:xfrm>
            <a:off x="0" y="0"/>
            <a:ext cx="12192000" cy="6857365"/>
          </a:xfrm>
          <a:prstGeom prst="frame">
            <a:avLst>
              <a:gd name="adj1" fmla="val 1722"/>
            </a:avLst>
          </a:prstGeom>
        </p:spPr>
        <p:style>
          <a:lnRef idx="0">
            <a:srgbClr val="FFFFFF"/>
          </a:lnRef>
          <a:fillRef idx="2">
            <a:schemeClr val="accent1"/>
          </a:fillRef>
          <a:effectRef idx="0">
            <a:srgbClr val="FFFFFF"/>
          </a:effectRef>
          <a:fontRef idx="minor">
            <a:schemeClr val="lt1"/>
          </a:fontRef>
        </p:style>
        <p:txBody>
          <a:bodyPr rtlCol="0" anchor="ctr"/>
          <a:p>
            <a:pPr algn="ctr"/>
            <a:endParaRPr lang="zh-CN" altLang="en-US">
              <a:solidFill>
                <a:schemeClr val="tx1"/>
              </a:solidFill>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6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6.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7.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8.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79.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1.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2.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3.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4.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5.xml><?xml version="1.0" encoding="utf-8"?>
<p:tagLst xmlns:p="http://schemas.openxmlformats.org/presentationml/2006/main">
  <p:tag name="KSO_WM_DIAGRAM_VIRTUALLY_FRAME" val="{&quot;height&quot;:487.0427034120735,&quot;left&quot;:442.9453805774277,&quot;top&quot;:21.20464566929133,&quot;width&quot;:370.57283464566933}"/>
</p:tagLst>
</file>

<file path=ppt/tags/tag86.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7.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8.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89.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1.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2.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3.xml><?xml version="1.0" encoding="utf-8"?>
<p:tagLst xmlns:p="http://schemas.openxmlformats.org/presentationml/2006/main">
  <p:tag name="KSO_WM_DIAGRAM_VIRTUALLY_FRAME" val="{&quot;height&quot;:487.0427034120735,&quot;left&quot;:442.9453805774277,&quot;top&quot;:21.20464566929133,&quot;width&quot;:370.522834645669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5229</Words>
  <Application>WPS 演示</Application>
  <PresentationFormat>宽屏</PresentationFormat>
  <Paragraphs>148</Paragraphs>
  <Slides>24</Slides>
  <Notes>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24</vt:i4>
      </vt:variant>
    </vt:vector>
  </HeadingPairs>
  <TitlesOfParts>
    <vt:vector size="36" baseType="lpstr">
      <vt:lpstr>Arial</vt:lpstr>
      <vt:lpstr>宋体</vt:lpstr>
      <vt:lpstr>Wingdings</vt:lpstr>
      <vt:lpstr>Wingdings</vt:lpstr>
      <vt:lpstr>微软雅黑</vt:lpstr>
      <vt:lpstr>Impact</vt:lpstr>
      <vt:lpstr>Calibri</vt:lpstr>
      <vt:lpstr>Roboto Light</vt:lpstr>
      <vt:lpstr>Times New Roman</vt:lpstr>
      <vt:lpstr>Arial Unicode MS</vt:lpstr>
      <vt:lpstr>Segoe Print</vt:lpstr>
      <vt:lpstr>WPS</vt:lpstr>
      <vt:lpstr>Chapter Three Lesson 5. World History </vt:lpstr>
      <vt:lpstr>PowerPoint 演示文稿</vt:lpstr>
      <vt:lpstr>PowerPoint 演示文稿</vt:lpstr>
      <vt:lpstr>Learning Goal</vt:lpstr>
      <vt:lpstr>PowerPoint 演示文稿</vt:lpstr>
      <vt:lpstr>Background and Gist </vt:lpstr>
      <vt:lpstr>PowerPoint 演示文稿</vt:lpstr>
      <vt:lpstr>Before Reading</vt:lpstr>
      <vt:lpstr>PowerPoint 演示文稿</vt:lpstr>
      <vt:lpstr>PowerPoint 演示文稿</vt:lpstr>
      <vt:lpstr>While Reading</vt:lpstr>
      <vt:lpstr>PowerPoint 演示文稿</vt:lpstr>
      <vt:lpstr>PowerPoint 演示文稿</vt:lpstr>
      <vt:lpstr>PowerPoint 演示文稿</vt:lpstr>
      <vt:lpstr>After Reading</vt:lpstr>
      <vt:lpstr>1. On what basis is history usually split into different divisions?</vt:lpstr>
      <vt:lpstr>2. What periods do European societies have according to the text?</vt:lpstr>
      <vt:lpstr>3. What do BC and AD mean according to the text?</vt:lpstr>
      <vt:lpstr>4. What are the two main types of sources historians use in their research and what are the differences between them?</vt:lpstr>
      <vt:lpstr>5. What is the contribution of Ranke to the development of history?</vt:lpstr>
      <vt:lpstr>PowerPoint 演示文稿</vt:lpstr>
      <vt:lpstr>Discussion</vt:lpstr>
      <vt:lpstr>PowerPoint 演示文稿</vt:lpstr>
      <vt:lpstr>Homework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夏百娜</cp:lastModifiedBy>
  <cp:revision>174</cp:revision>
  <dcterms:created xsi:type="dcterms:W3CDTF">2019-06-19T02:08:00Z</dcterms:created>
  <dcterms:modified xsi:type="dcterms:W3CDTF">2025-08-01T23:57:04Z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0EAA433E775140108BD215D6C92B255E_11</vt:lpwstr>
  </property>
</Properties>
</file>